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48" r:id="rId28"/>
    <p:sldId id="1738" r:id="rId29"/>
    <p:sldId id="1747" r:id="rId30"/>
    <p:sldId id="1739" r:id="rId31"/>
    <p:sldId id="339" r:id="rId32"/>
    <p:sldId id="1749" r:id="rId33"/>
    <p:sldId id="1750" r:id="rId34"/>
    <p:sldId id="1740" r:id="rId35"/>
    <p:sldId id="343" r:id="rId36"/>
    <p:sldId id="1741" r:id="rId37"/>
    <p:sldId id="1743" r:id="rId38"/>
    <p:sldId id="1751" r:id="rId39"/>
    <p:sldId id="17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8"/>
    <p:restoredTop sz="90146"/>
  </p:normalViewPr>
  <p:slideViewPr>
    <p:cSldViewPr snapToGrid="0" snapToObjects="1">
      <p:cViewPr varScale="1">
        <p:scale>
          <a:sx n="117" d="100"/>
          <a:sy n="11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t>
            </a:r>
          </a:p>
          <a:p>
            <a:r>
              <a:rPr lang="en-US" dirty="0" err="1"/>
              <a:t>Yhat</a:t>
            </a:r>
            <a:r>
              <a:rPr lang="en-US" dirty="0"/>
              <a:t> is a prediction</a:t>
            </a:r>
          </a:p>
          <a:p>
            <a:r>
              <a:rPr lang="en-US" dirty="0"/>
              <a:t>For hinge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30</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32</a:t>
            </a:fld>
            <a:endParaRPr lang="en-US"/>
          </a:p>
        </p:txBody>
      </p:sp>
    </p:spTree>
    <p:extLst>
      <p:ext uri="{BB962C8B-B14F-4D97-AF65-F5344CB8AC3E}">
        <p14:creationId xmlns:p14="http://schemas.microsoft.com/office/powerpoint/2010/main" val="383565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38</a:t>
            </a:fld>
            <a:endParaRPr lang="en-US"/>
          </a:p>
        </p:txBody>
      </p:sp>
    </p:spTree>
    <p:extLst>
      <p:ext uri="{BB962C8B-B14F-4D97-AF65-F5344CB8AC3E}">
        <p14:creationId xmlns:p14="http://schemas.microsoft.com/office/powerpoint/2010/main" val="2917539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5/14/18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5/14/18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a:t>
            </a:r>
            <a:br>
              <a:rPr lang="en-US" dirty="0"/>
            </a:br>
            <a:r>
              <a:rPr lang="en-US" dirty="0"/>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build a </a:t>
                </a:r>
                <a:r>
                  <a:rPr lang="en-US" b="1" dirty="0"/>
                  <a:t>model</a:t>
                </a:r>
                <a:r>
                  <a:rPr lang="en-US" dirty="0"/>
                  <a:t> that learns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r>
                  <a:rPr lang="en-US" dirty="0"/>
                  <a:t>Where y represents the classes (0,1) and x is a vector of numerical input features</a:t>
                </a:r>
              </a:p>
              <a:p>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r>
                  <a:rPr lang="en-US" dirty="0"/>
                  <a:t>Where g is the activation function, c a bias vector and W the weight matrix from input </a:t>
                </a:r>
                <a:r>
                  <a:rPr lang="en-US" dirty="0" err="1"/>
                  <a:t>i</a:t>
                </a:r>
                <a:r>
                  <a:rPr lang="en-US" dirty="0"/>
                  <a:t> to neuron j</a:t>
                </a:r>
              </a:p>
              <a:p>
                <a:r>
                  <a:rPr lang="en-US" dirty="0"/>
                  <a:t>A model</a:t>
                </a:r>
                <a:r>
                  <a:rPr lang="en-US" b="1" dirty="0"/>
                  <a:t>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r>
                  <a:rPr lang="en-US" dirty="0"/>
                  <a:t>Where w is the weight vector from hidden layer to output and b is a bias</a:t>
                </a:r>
              </a:p>
            </p:txBody>
          </p:sp>
        </mc:Choice>
        <mc:Fallback xmlns="">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1811328907"/>
              </p:ext>
            </p:extLst>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p:txBody>
          <a:bodyPr/>
          <a:lstStyle/>
          <a:p>
            <a:r>
              <a:rPr lang="en-US" dirty="0"/>
              <a:t>For a machine to learn a representation, it needs:</a:t>
            </a:r>
          </a:p>
          <a:p>
            <a:pPr lvl="1"/>
            <a:r>
              <a:rPr lang="en-US" dirty="0"/>
              <a:t>A data set</a:t>
            </a:r>
          </a:p>
          <a:p>
            <a:pPr lvl="1"/>
            <a:r>
              <a:rPr lang="en-US" dirty="0"/>
              <a:t>A model</a:t>
            </a:r>
          </a:p>
          <a:p>
            <a:pPr lvl="1"/>
            <a:r>
              <a:rPr lang="en-US" dirty="0"/>
              <a:t>A loss (or error or cost function)</a:t>
            </a:r>
          </a:p>
          <a:p>
            <a:pPr lvl="1"/>
            <a:r>
              <a:rPr lang="en-US" dirty="0"/>
              <a:t>An optimization method</a:t>
            </a:r>
          </a:p>
          <a:p>
            <a:pPr lvl="2"/>
            <a:r>
              <a:rPr lang="en-US" dirty="0"/>
              <a:t>It alters the parameters of the model to minimize its loss</a:t>
            </a:r>
          </a:p>
          <a:p>
            <a:r>
              <a:rPr lang="en-US" dirty="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r>
                  <a:rPr lang="en-US" dirty="0"/>
                  <a:t>Most classification networks use </a:t>
                </a:r>
                <a:r>
                  <a:rPr lang="en-US" b="1" dirty="0"/>
                  <a:t>cross-entropy</a:t>
                </a:r>
                <a:r>
                  <a:rPr lang="en-US" dirty="0"/>
                  <a:t> between training data (N samples) and modeled distribution</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3509" r="-1206" b="-497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pic>
        <p:nvPicPr>
          <p:cNvPr id="1025" name="Picture 1" descr="page15image3820800">
            <a:extLst>
              <a:ext uri="{FF2B5EF4-FFF2-40B4-BE49-F238E27FC236}">
                <a16:creationId xmlns:a16="http://schemas.microsoft.com/office/drawing/2014/main" id="{5F6C5542-08C6-DC46-8DCF-1E88D3602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1919636"/>
            <a:ext cx="25019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5image3804000">
            <a:extLst>
              <a:ext uri="{FF2B5EF4-FFF2-40B4-BE49-F238E27FC236}">
                <a16:creationId xmlns:a16="http://schemas.microsoft.com/office/drawing/2014/main" id="{D70A3817-3B4E-204A-8E44-0FDB4E04E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465" y="1865512"/>
            <a:ext cx="2476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5image3839392">
            <a:extLst>
              <a:ext uri="{FF2B5EF4-FFF2-40B4-BE49-F238E27FC236}">
                <a16:creationId xmlns:a16="http://schemas.microsoft.com/office/drawing/2014/main" id="{5326BABB-4A2C-3543-9CED-AA3AFD39D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4835657"/>
            <a:ext cx="341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5image3839168">
            <a:extLst>
              <a:ext uri="{FF2B5EF4-FFF2-40B4-BE49-F238E27FC236}">
                <a16:creationId xmlns:a16="http://schemas.microsoft.com/office/drawing/2014/main" id="{86B6981D-7F17-D14C-88A9-14E04346B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350" y="3755223"/>
            <a:ext cx="4876800" cy="698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p:spTree>
    <p:extLst>
      <p:ext uri="{BB962C8B-B14F-4D97-AF65-F5344CB8AC3E}">
        <p14:creationId xmlns:p14="http://schemas.microsoft.com/office/powerpoint/2010/main" val="23583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normAutofit fontScale="92500" lnSpcReduction="20000"/>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oMath>
                  </m:oMathPara>
                </a14:m>
                <a:endParaRPr lang="en-US" dirty="0"/>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US" dirty="0"/>
                  <a:t>is the learning rate</a:t>
                </a:r>
              </a:p>
              <a:p>
                <a:pPr marL="0" indent="0" algn="ctr">
                  <a:buNone/>
                </a:pPr>
                <a:endParaRPr lang="en-US" dirty="0"/>
              </a:p>
              <a:p>
                <a:pPr lvl="1"/>
                <a:r>
                  <a:rPr lang="en-US" b="0" dirty="0"/>
                  <a:t>Batch or </a:t>
                </a:r>
                <a:r>
                  <a:rPr lang="en-US" dirty="0"/>
                  <a:t>full gradient requires the computation of the gradient across the full data set</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xmlns="">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844" t="-3801" b="-877"/>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p:txBody>
          <a:bodyPr/>
          <a:lstStyle/>
          <a:p>
            <a:r>
              <a:rPr lang="en-US" dirty="0"/>
              <a:t>SGD in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p:txBody>
              <a:bodyPr/>
              <a:lstStyle/>
              <a:p>
                <a:r>
                  <a:rPr lang="en-US" dirty="0">
                    <a:latin typeface="Cambria Math" panose="02040503050406030204" pitchFamily="18" charset="0"/>
                  </a:rPr>
                  <a:t>The learning rate decreases as we iterate.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m:oMathPara>
                </a14:m>
                <a:endParaRPr lang="en-US" dirty="0">
                  <a:latin typeface="Cambria Math" panose="02040503050406030204" pitchFamily="18" charset="0"/>
                </a:endParaRPr>
              </a:p>
              <a:p>
                <a:pPr marL="457200" lvl="1" indent="0">
                  <a:buNone/>
                </a:pPr>
                <a:r>
                  <a:rPr lang="en-US" dirty="0">
                    <a:latin typeface="Cambria Math" panose="02040503050406030204" pitchFamily="18" charset="0"/>
                  </a:rPr>
                  <a:t>This aims to compensate for noise introduced by mini-batch samples</a:t>
                </a:r>
              </a:p>
              <a:p>
                <a:r>
                  <a:rPr lang="en-US" dirty="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𝑣</m:t>
                      </m:r>
                    </m:oMath>
                  </m:oMathPara>
                </a14:m>
                <a:endParaRPr lang="en-US" b="0" dirty="0"/>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is the momentum: the larger it is, the larger the effect of previous gradients</a:t>
                </a:r>
              </a:p>
              <a:p>
                <a:r>
                  <a:rPr lang="en-US" dirty="0"/>
                  <a:t>The idea is to accelerate the gradient descent and reduce the effect of “noise”</a:t>
                </a:r>
              </a:p>
              <a:p>
                <a:pPr marL="0" indent="0">
                  <a:buNone/>
                </a:pPr>
                <a:r>
                  <a:rPr lang="en-US" dirty="0">
                    <a:hlinkClick r:id="rId3"/>
                  </a:rPr>
                  <a:t>https://distill.pub/2017/momentum/</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blipFill>
                <a:blip r:embed="rId4"/>
                <a:stretch>
                  <a:fillRect l="-1086" t="-2632" r="-1689" b="-321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p:txBody>
          <a:bodyPr/>
          <a:lstStyle/>
          <a:p>
            <a:r>
              <a:rPr lang="en-US" dirty="0"/>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p:txBody>
          <a:bodyPr/>
          <a:lstStyle/>
          <a:p>
            <a:pPr marL="514350" indent="-514350">
              <a:buFont typeface="+mj-lt"/>
              <a:buAutoNum type="arabicPeriod"/>
            </a:pPr>
            <a:r>
              <a:rPr lang="en-US" dirty="0"/>
              <a:t>Input learning rate, momentum, initial set of weights and biases, initial velocity</a:t>
            </a:r>
          </a:p>
          <a:p>
            <a:pPr marL="514350" indent="-514350">
              <a:buFont typeface="+mj-lt"/>
              <a:buAutoNum type="arabicPeriod"/>
            </a:pPr>
            <a:r>
              <a:rPr lang="en-US" dirty="0"/>
              <a:t>While stopping criterion (e.g. error value, n. of iterations) not met</a:t>
            </a:r>
          </a:p>
          <a:p>
            <a:pPr marL="971550" lvl="1" indent="-514350">
              <a:buFont typeface="+mj-lt"/>
              <a:buAutoNum type="arabicPeriod"/>
            </a:pPr>
            <a:r>
              <a:rPr lang="en-US" dirty="0"/>
              <a:t>Sample a minibatch from training set and relative targets</a:t>
            </a:r>
          </a:p>
          <a:p>
            <a:pPr marL="971550" lvl="1" indent="-514350">
              <a:buFont typeface="+mj-lt"/>
              <a:buAutoNum type="arabicPeriod"/>
            </a:pPr>
            <a:r>
              <a:rPr lang="en-US" dirty="0"/>
              <a:t>Predict the output (forward pass)</a:t>
            </a:r>
          </a:p>
          <a:p>
            <a:pPr marL="971550" lvl="1" indent="-514350">
              <a:buFont typeface="+mj-lt"/>
              <a:buAutoNum type="arabicPeriod"/>
            </a:pPr>
            <a:r>
              <a:rPr lang="en-US" dirty="0"/>
              <a:t>Compute the error</a:t>
            </a:r>
          </a:p>
          <a:p>
            <a:pPr marL="971550" lvl="1" indent="-514350">
              <a:buFont typeface="+mj-lt"/>
              <a:buAutoNum type="arabicPeriod"/>
            </a:pPr>
            <a:r>
              <a:rPr lang="en-US" dirty="0"/>
              <a:t>Compute gradient estimate (backward pass)</a:t>
            </a:r>
          </a:p>
          <a:p>
            <a:pPr marL="971550" lvl="1" indent="-514350">
              <a:buFont typeface="+mj-lt"/>
              <a:buAutoNum type="arabicPeriod"/>
            </a:pPr>
            <a:r>
              <a:rPr lang="en-US" dirty="0"/>
              <a:t>Compute the velocity (backward pass – cont.)</a:t>
            </a:r>
          </a:p>
          <a:p>
            <a:pPr marL="971550" lvl="1" indent="-514350">
              <a:buFont typeface="+mj-lt"/>
              <a:buAutoNum type="arabicPeriod"/>
            </a:pPr>
            <a:r>
              <a:rPr lang="en-US" dirty="0"/>
              <a:t>Update the parameters</a:t>
            </a:r>
          </a:p>
          <a:p>
            <a:pPr marL="514350" indent="-514350">
              <a:buFont typeface="+mj-lt"/>
              <a:buAutoNum type="arabicPeriod"/>
            </a:pPr>
            <a:r>
              <a:rPr lang="en-US" dirty="0"/>
              <a:t>End while</a:t>
            </a:r>
          </a:p>
        </p:txBody>
      </p:sp>
    </p:spTree>
    <p:extLst>
      <p:ext uri="{BB962C8B-B14F-4D97-AF65-F5344CB8AC3E}">
        <p14:creationId xmlns:p14="http://schemas.microsoft.com/office/powerpoint/2010/main" val="1002200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 (the backward pass)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normAutofit lnSpcReduction="10000"/>
              </a:bodyPr>
              <a:lstStyle/>
              <a:p>
                <a:r>
                  <a:rPr lang="en-US" dirty="0"/>
                  <a:t>Back-Propagation is a method to </a:t>
                </a:r>
                <a:r>
                  <a:rPr lang="en-US" b="1" dirty="0"/>
                  <a:t>compute the gradient of composite functions</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3509" r="-483" b="-47368"/>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p:txBody>
              <a:bodyPr/>
              <a:lstStyle/>
              <a:p>
                <a:r>
                  <a:rPr lang="en-US" dirty="0"/>
                  <a:t>Methods to avoid overfitting</a:t>
                </a:r>
              </a:p>
              <a:p>
                <a:r>
                  <a:rPr lang="en-US" dirty="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ad>
                        <m:radPr>
                          <m:degHide m:val="on"/>
                          <m:ctrlPr>
                            <a:rPr lang="en-US" b="0" i="1" smtClean="0">
                              <a:latin typeface="Cambria Math" panose="02040503050406030204" pitchFamily="18" charset="0"/>
                              <a:ea typeface="Cambria Math" panose="02040503050406030204" pitchFamily="18" charset="0"/>
                            </a:rPr>
                          </m:ctrlPr>
                        </m:radPr>
                        <m:deg/>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2</m:t>
                                  </m:r>
                                </m:sup>
                              </m:sSubSup>
                            </m:e>
                          </m:nary>
                        </m:e>
                      </m:rad>
                    </m:oMath>
                  </m:oMathPara>
                </a14:m>
                <a:endParaRPr lang="en-US" dirty="0"/>
              </a:p>
              <a:p>
                <a:pPr marL="457200" lvl="1" indent="0">
                  <a:buNone/>
                </a:pPr>
                <a:r>
                  <a:rPr lang="en-US" dirty="0"/>
                  <a:t>Adds a “complexity” penalty, penalizes large weights</a:t>
                </a:r>
              </a:p>
              <a:p>
                <a:r>
                  <a:rPr lang="en-US" dirty="0"/>
                  <a:t>Stochastic, e.g. dropout	</a:t>
                </a:r>
              </a:p>
              <a:p>
                <a:pPr lvl="1"/>
                <a:r>
                  <a:rPr lang="en-US" dirty="0"/>
                  <a:t>Randomly sets the output of a percentage of nodes in a layer to 0</a:t>
                </a:r>
              </a:p>
              <a:p>
                <a:pPr lvl="1"/>
                <a:r>
                  <a:rPr lang="en-US" dirty="0"/>
                  <a:t>Commonly used in DNNs to create faster, sparser models</a:t>
                </a:r>
              </a:p>
            </p:txBody>
          </p:sp>
        </mc:Choice>
        <mc:Fallback xmlns="">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blipFill>
                <a:blip r:embed="rId3"/>
                <a:stretch>
                  <a:fillRect l="-965" t="-13743"/>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a:p>
            <a:r>
              <a:rPr lang="en-US" dirty="0"/>
              <a:t>Lab 1 Time! Practice your keyboard skills! </a:t>
            </a:r>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Neural Networks</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1580</TotalTime>
  <Words>1616</Words>
  <Application>Microsoft Macintosh PowerPoint</Application>
  <PresentationFormat>Widescreen</PresentationFormat>
  <Paragraphs>263</Paragraphs>
  <Slides>39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 (the backward pass)</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66</cp:revision>
  <dcterms:created xsi:type="dcterms:W3CDTF">2018-05-09T22:09:59Z</dcterms:created>
  <dcterms:modified xsi:type="dcterms:W3CDTF">2018-05-14T15:25:50Z</dcterms:modified>
</cp:coreProperties>
</file>